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81" r:id="rId3"/>
    <p:sldId id="261" r:id="rId4"/>
    <p:sldId id="270" r:id="rId5"/>
    <p:sldId id="271" r:id="rId6"/>
    <p:sldId id="272" r:id="rId7"/>
    <p:sldId id="273" r:id="rId8"/>
    <p:sldId id="275" r:id="rId9"/>
    <p:sldId id="289" r:id="rId10"/>
    <p:sldId id="274" r:id="rId11"/>
    <p:sldId id="276" r:id="rId12"/>
    <p:sldId id="277" r:id="rId13"/>
    <p:sldId id="278" r:id="rId14"/>
    <p:sldId id="290" r:id="rId15"/>
    <p:sldId id="280" r:id="rId16"/>
    <p:sldId id="279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82" r:id="rId25"/>
    <p:sldId id="283" r:id="rId26"/>
    <p:sldId id="284" r:id="rId27"/>
    <p:sldId id="288" r:id="rId28"/>
    <p:sldId id="285" r:id="rId29"/>
    <p:sldId id="286" r:id="rId30"/>
    <p:sldId id="299" r:id="rId31"/>
    <p:sldId id="287" r:id="rId32"/>
    <p:sldId id="300" r:id="rId33"/>
    <p:sldId id="301" r:id="rId34"/>
    <p:sldId id="302" r:id="rId35"/>
    <p:sldId id="298" r:id="rId36"/>
  </p:sldIdLst>
  <p:sldSz cx="12192000" cy="6858000"/>
  <p:notesSz cx="6858000" cy="9144000"/>
  <p:defaultTextStyle>
    <a:defPPr>
      <a:defRPr lang="ar-B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B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D485390-2443-45B0-88E7-B25417089207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B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9A184BE-0F82-488F-8362-D49D456C69EA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2149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B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184BE-0F82-488F-8362-D49D456C69EA}" type="slidenum">
              <a:rPr lang="ar-BH" smtClean="0"/>
              <a:t>24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51569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67616-2B54-4CBE-8049-F1A109EE7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88074-725E-49CA-B034-D55815B55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B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0EF12-8999-42EB-B392-9055D497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4D76B-F2BD-4906-9112-41921302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5B652-749B-4A2A-8B99-10844E380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98842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A879E-E2BE-4BD3-829B-F10D81D8E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FA6A9-A057-4D02-B76F-E231DE6CE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7D85B-93B4-4708-8579-CBA563D6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9B257-34C1-4A5B-B85E-77227B69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74168-7C38-405D-B40A-D65CCD02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5539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1F316A-B4CC-4808-9265-F898B9B24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7C6A8-6850-44EA-9ABD-5C2E54BEB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F5D7B-0004-44CE-8DD6-7B9549E08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EA9B4-45C0-4AAE-8769-D43CA55F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B520D-8B72-481C-8E08-8B4EE9D5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8633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0B8A-A69B-41F2-B04B-50E23CA6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841C-48C5-468C-B718-EC45DB522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C7A10-0C11-4EDE-97E9-F23DD50A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76718-635D-47FC-82FC-3B3EFCA30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D4AF4-ED37-49FB-A0AC-19589325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63294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3577-2A71-4B41-ACF8-9ABD76D7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455AB-B3AF-4179-9FE0-4348B788B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E3F73-D39E-4FE1-A9B8-9B56B6C8D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8E72B-036A-4534-BB2E-80DFF3B6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60122-4997-4F1C-BFE7-05B3C967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81509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95F59-934F-4D28-BFE6-5D5023C5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92E9-570B-4F94-9C27-DD602AA86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60932-7F08-4566-BD6A-AA6962581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6FF89-3930-41A1-9ADE-50AD8C81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DC37E-A5E6-4299-96F3-B4AE0B03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0957F-2171-4B67-A098-F90F844D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18998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1593F-32CA-4FDE-86AE-B1CFB5C0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CC02E-F9FF-4ABF-971C-106BF5AD7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C9A5E-2D3B-4E08-852F-DA8CF3DB5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98B29-3C17-4E6E-9A4D-99BEDEAD7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67726-801B-4D12-A41C-E8262F20D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EE22C-36E7-497C-87E1-1D5F69CF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A62BC7-6BA4-46B5-87A8-1DAAD519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B39FCA-9894-4B78-A6BB-D727D6DD3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43544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212B-90A3-4BB9-A49C-E6B41586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DB241C-35DC-4B74-B5BD-D40C0862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38364-2B59-4957-A6A8-DAD920DD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BA2B9-9224-4DE1-A6E4-3EE42278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2908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361FF-A29E-40D0-8EEA-1C7E5BB31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FA2CC0-44BF-48E1-8143-F6445519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08194-E3E0-4D33-9356-ADF9C9D31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19022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3E59D-D120-47CC-82DC-A9758996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F483-591A-4449-8BE0-C1B4F27F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448F2-5591-4793-A56A-985551516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442B5-E871-449F-9E4B-36DDA991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58D69-1603-4E70-8830-E638C948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4EFC0-9EC2-4F9D-8529-33594FD3E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0419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B7067-4A62-4779-93B3-2EBBBCDF7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190F51-250B-489E-B84F-40696FFE1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B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D8200-A8CC-4AD0-8496-C2C8A7929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B2AE3-5A58-46F7-9D12-FDA22E59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857D8-E58B-46FE-9398-1D9F1754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AA0A1-F8C6-4735-8A18-15C56BF1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84726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67EDCE-14FB-4585-A7FF-C658938F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C8D13-DA2D-4A3F-AC7B-416ACAF50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FFDF0-1FAB-4458-ADF2-BEAC7A759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FEDE-7AB8-46B1-A0F7-46A250FF375A}" type="datetimeFigureOut">
              <a:rPr lang="ar-BH" smtClean="0"/>
              <a:t>10/08/1439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3618B-2FB0-498A-A518-7CD25BF5C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13E25-BE42-41DA-AF92-DF340BC2A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6D9E7-9872-4519-972C-64D772A67ABE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4851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B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785E9-9B21-47B0-BC29-92FA9E43E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339" y="814107"/>
            <a:ext cx="9144000" cy="1086265"/>
          </a:xfrm>
        </p:spPr>
        <p:txBody>
          <a:bodyPr/>
          <a:lstStyle/>
          <a:p>
            <a:r>
              <a:rPr lang="ar-BH" dirty="0"/>
              <a:t>الضوء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5180B-56AB-4BD8-A652-78F277DB5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4167" y="2997128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ar-BH" sz="3600" b="1" dirty="0"/>
              <a:t>الصف: </a:t>
            </a:r>
            <a:r>
              <a:rPr lang="ar-BH" sz="3600" dirty="0"/>
              <a:t>الخامس الابتدائي.</a:t>
            </a:r>
          </a:p>
          <a:p>
            <a:pPr algn="r"/>
            <a:r>
              <a:rPr lang="ar-BH" sz="3600" b="1" dirty="0"/>
              <a:t>إعداد: </a:t>
            </a:r>
            <a:r>
              <a:rPr lang="ar-BH" sz="3600" dirty="0"/>
              <a:t>يحيى حسين جعفر.</a:t>
            </a:r>
          </a:p>
        </p:txBody>
      </p:sp>
      <p:pic>
        <p:nvPicPr>
          <p:cNvPr id="1026" name="Picture 2" descr="ÙØªÙØ¬Ø© Ø¨Ø­Ø« Ø§ÙØµÙØ± Ø¹Ù Ø§ÙØ¶ÙØ¡">
            <a:extLst>
              <a:ext uri="{FF2B5EF4-FFF2-40B4-BE49-F238E27FC236}">
                <a16:creationId xmlns:a16="http://schemas.microsoft.com/office/drawing/2014/main" id="{21930BC3-B869-46A9-B498-89A7CA885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674" y="2811668"/>
            <a:ext cx="5501493" cy="309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08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9F94-29E7-4928-99B9-C05B4783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أيهما يتحرك أسرع كرة حديدية تقذف في الهواء أم كرة حديدية ؟ لماذا؟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74C800-2292-4FDB-A0A5-DC8AAA268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883" y="2043905"/>
            <a:ext cx="8955699" cy="390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6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AAB6F-9594-490E-A4BF-38356A131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هل يتحرك الهواء في الفراغ أسرع من الماء والزجاج؟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D028E-1EA2-4D64-B310-B9DCD7E33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53131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EFC9B-2101-4F90-8F24-DBE0AFB4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ما هو انعكاس الضوء؟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7B7F9-4A35-44A5-833F-D51F70D18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10264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EFC9B-2101-4F90-8F24-DBE0AFB4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ما هو انعكاس الضوء؟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7B7F9-4A35-44A5-833F-D51F70D18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BH" sz="4800" dirty="0"/>
              <a:t>هو ارتداد الضوء عن السطوح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131701-81CF-4314-AC01-282FA63F4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40" y="2597850"/>
            <a:ext cx="4587314" cy="357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47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38AD-B301-4066-AA33-A36A5833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اعكس الضوء على أحد هذه النقاط 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144EAE5-A7D6-42D4-AEB1-DD18176236D0}"/>
              </a:ext>
            </a:extLst>
          </p:cNvPr>
          <p:cNvSpPr/>
          <p:nvPr/>
        </p:nvSpPr>
        <p:spPr>
          <a:xfrm>
            <a:off x="14097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DA383D-5ACC-4E57-AC12-8110F0CC395F}"/>
              </a:ext>
            </a:extLst>
          </p:cNvPr>
          <p:cNvSpPr/>
          <p:nvPr/>
        </p:nvSpPr>
        <p:spPr>
          <a:xfrm>
            <a:off x="38100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431297-E310-4134-A0C9-C8AC1B20CF49}"/>
              </a:ext>
            </a:extLst>
          </p:cNvPr>
          <p:cNvSpPr/>
          <p:nvPr/>
        </p:nvSpPr>
        <p:spPr>
          <a:xfrm>
            <a:off x="64643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73AADF-CDAE-44B1-94C2-B66EE26AA9BF}"/>
              </a:ext>
            </a:extLst>
          </p:cNvPr>
          <p:cNvSpPr/>
          <p:nvPr/>
        </p:nvSpPr>
        <p:spPr>
          <a:xfrm>
            <a:off x="86106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D54937-D68C-450C-B1D8-ED1A24D7EF4F}"/>
              </a:ext>
            </a:extLst>
          </p:cNvPr>
          <p:cNvSpPr/>
          <p:nvPr/>
        </p:nvSpPr>
        <p:spPr>
          <a:xfrm>
            <a:off x="105791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163886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B9B6-8B04-4D33-80B0-54CDC2D2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ما هو انكسار الضوء؟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6CE00-0B25-4A4C-BC00-BE243A343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ar-BH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2B49D1-A253-453E-9906-1734ACEBB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00" y="488949"/>
            <a:ext cx="3429000" cy="557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B9B6-8B04-4D33-80B0-54CDC2D2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ما هو انكسار الضوء؟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6CE00-0B25-4A4C-BC00-BE243A343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0" y="1814512"/>
            <a:ext cx="10515600" cy="4351338"/>
          </a:xfrm>
        </p:spPr>
        <p:txBody>
          <a:bodyPr/>
          <a:lstStyle/>
          <a:p>
            <a:pPr marL="0" indent="0" algn="r">
              <a:buNone/>
            </a:pPr>
            <a:r>
              <a:rPr lang="ar-BH" sz="4800" dirty="0"/>
              <a:t>هو انحراف الضوء عن مساره  </a:t>
            </a:r>
            <a:endParaRPr lang="en-US" sz="4800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ar-BH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2B49D1-A253-453E-9906-1734ACEBB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00" y="488949"/>
            <a:ext cx="3429000" cy="557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710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E82B-1C09-41BB-B710-AED8C5CE5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التقويم: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5E05C-7B54-48D4-9B0F-449D5F078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142369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6B25-9261-464B-834C-A6D197541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738188"/>
            <a:ext cx="10515600" cy="4486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BH" sz="6600" dirty="0"/>
              <a:t>كم تبلغ سرعة الضوء؟</a:t>
            </a:r>
          </a:p>
          <a:p>
            <a:pPr marL="0" indent="0" algn="ctr">
              <a:buNone/>
            </a:pPr>
            <a:endParaRPr lang="ar-BH" sz="6600" dirty="0"/>
          </a:p>
          <a:p>
            <a:pPr marL="0" indent="0" algn="r" rtl="1">
              <a:buNone/>
            </a:pPr>
            <a:r>
              <a:rPr lang="ar-BH" sz="4000" dirty="0"/>
              <a:t>1- 300000 كم/ث</a:t>
            </a:r>
          </a:p>
          <a:p>
            <a:pPr marL="0" indent="0" algn="r" rtl="1">
              <a:buNone/>
            </a:pPr>
            <a:r>
              <a:rPr lang="ar-BH" sz="4000" dirty="0"/>
              <a:t>2- 30000 كم/ ث</a:t>
            </a:r>
          </a:p>
          <a:p>
            <a:pPr marL="0" indent="0" algn="r" rtl="1">
              <a:buNone/>
            </a:pPr>
            <a:r>
              <a:rPr lang="ar-BH" sz="4000" dirty="0"/>
              <a:t>3- 3000 كم/ث</a:t>
            </a:r>
          </a:p>
        </p:txBody>
      </p:sp>
    </p:spTree>
    <p:extLst>
      <p:ext uri="{BB962C8B-B14F-4D97-AF65-F5344CB8AC3E}">
        <p14:creationId xmlns:p14="http://schemas.microsoft.com/office/powerpoint/2010/main" val="724389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6B25-9261-464B-834C-A6D197541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7381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BH" sz="6600" dirty="0"/>
              <a:t>تسيير خطوط الضوء </a:t>
            </a:r>
          </a:p>
          <a:p>
            <a:pPr marL="0" indent="0" algn="ctr">
              <a:buNone/>
            </a:pPr>
            <a:endParaRPr lang="ar-BH" sz="6600" dirty="0"/>
          </a:p>
          <a:p>
            <a:pPr marL="0" indent="0" algn="r" rtl="1">
              <a:buNone/>
            </a:pPr>
            <a:r>
              <a:rPr lang="ar-BH" sz="4000" dirty="0"/>
              <a:t>1- بشكل منحني</a:t>
            </a:r>
          </a:p>
          <a:p>
            <a:pPr marL="0" indent="0" algn="r" rtl="1">
              <a:buNone/>
            </a:pPr>
            <a:r>
              <a:rPr lang="ar-BH" sz="4000" dirty="0"/>
              <a:t>2- بشكل مستقيم</a:t>
            </a:r>
          </a:p>
          <a:p>
            <a:pPr marL="0" indent="0" algn="r" rtl="1">
              <a:buNone/>
            </a:pPr>
            <a:r>
              <a:rPr lang="ar-BH" sz="4000" dirty="0"/>
              <a:t>3- بشكل حاد </a:t>
            </a:r>
          </a:p>
          <a:p>
            <a:pPr marL="0" indent="0" algn="r" rtl="1">
              <a:buNone/>
            </a:pPr>
            <a:r>
              <a:rPr lang="ar-BH" sz="4000" dirty="0"/>
              <a:t>4- بشكل منفرج</a:t>
            </a:r>
          </a:p>
        </p:txBody>
      </p:sp>
    </p:spTree>
    <p:extLst>
      <p:ext uri="{BB962C8B-B14F-4D97-AF65-F5344CB8AC3E}">
        <p14:creationId xmlns:p14="http://schemas.microsoft.com/office/powerpoint/2010/main" val="234022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0073-7501-4547-86E2-69589BB46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الأهداف: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26BAC-32F9-425D-9CC9-EF8A67724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BH" sz="3600" dirty="0"/>
              <a:t>أن يحدد الطالب خواص الضوء بشكل صحيح.</a:t>
            </a:r>
          </a:p>
          <a:p>
            <a:pPr marL="0" indent="0" algn="r" rtl="1">
              <a:buNone/>
            </a:pPr>
            <a:r>
              <a:rPr lang="ar-BH" sz="3600" dirty="0"/>
              <a:t>أن يفرق الطالب بين الأجسام المعتمة، الأجسام الشفافة والأجسام شبه الشفافة</a:t>
            </a:r>
            <a:r>
              <a:rPr lang="ar-BH" dirty="0"/>
              <a:t>.</a:t>
            </a:r>
          </a:p>
          <a:p>
            <a:pPr marL="0" indent="0" algn="r" rtl="1">
              <a:buNone/>
            </a:pPr>
            <a:endParaRPr lang="ar-BH" dirty="0"/>
          </a:p>
          <a:p>
            <a:pPr marL="0" indent="0" algn="r" rtl="1">
              <a:buNone/>
            </a:pPr>
            <a:endParaRPr lang="ar-BH" dirty="0"/>
          </a:p>
          <a:p>
            <a:pPr marL="0" indent="0" algn="r" rtl="1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948648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0CF71-1AC6-43CA-9860-6361DF66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انحراف الضوء عن مساره </a:t>
            </a:r>
            <a:r>
              <a:rPr lang="en-US" dirty="0"/>
              <a:t>……………..</a:t>
            </a:r>
            <a:endParaRPr lang="ar-B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6F5D-07CC-4432-B960-D18AE6ADF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sz="4400" dirty="0"/>
              <a:t>1- انعكاس الضوء</a:t>
            </a:r>
          </a:p>
          <a:p>
            <a:pPr marL="0" indent="0" algn="r">
              <a:buNone/>
            </a:pPr>
            <a:r>
              <a:rPr lang="ar-BH" sz="4400" dirty="0"/>
              <a:t>2- انحراف الضوء</a:t>
            </a:r>
          </a:p>
          <a:p>
            <a:pPr marL="0" indent="0" algn="r">
              <a:buNone/>
            </a:pPr>
            <a:r>
              <a:rPr lang="ar-BH" sz="4400" dirty="0"/>
              <a:t>3- انكسار الضوء</a:t>
            </a:r>
          </a:p>
          <a:p>
            <a:pPr marL="0" indent="0" algn="r">
              <a:buNone/>
            </a:pPr>
            <a:r>
              <a:rPr lang="ar-BH" sz="4400" dirty="0"/>
              <a:t>4- حيود الضوء</a:t>
            </a:r>
          </a:p>
        </p:txBody>
      </p:sp>
    </p:spTree>
    <p:extLst>
      <p:ext uri="{BB962C8B-B14F-4D97-AF65-F5344CB8AC3E}">
        <p14:creationId xmlns:p14="http://schemas.microsoft.com/office/powerpoint/2010/main" val="1638628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0CF71-1AC6-43CA-9860-6361DF66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هو ارتداد الضوء عن السطوح..............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6F5D-07CC-4432-B960-D18AE6ADF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sz="4400" dirty="0"/>
              <a:t>1- انعكاس الضوء</a:t>
            </a:r>
          </a:p>
          <a:p>
            <a:pPr marL="0" indent="0" algn="r">
              <a:buNone/>
            </a:pPr>
            <a:r>
              <a:rPr lang="ar-BH" sz="4400" dirty="0"/>
              <a:t>2- انحراف الضوء</a:t>
            </a:r>
          </a:p>
          <a:p>
            <a:pPr marL="0" indent="0" algn="r">
              <a:buNone/>
            </a:pPr>
            <a:r>
              <a:rPr lang="ar-BH" sz="4400" dirty="0"/>
              <a:t>3- انكسار الضوء</a:t>
            </a:r>
          </a:p>
          <a:p>
            <a:pPr marL="0" indent="0" algn="r">
              <a:buNone/>
            </a:pPr>
            <a:r>
              <a:rPr lang="ar-BH" sz="4400" dirty="0"/>
              <a:t>4- حيود الضوء</a:t>
            </a:r>
          </a:p>
        </p:txBody>
      </p:sp>
    </p:spTree>
    <p:extLst>
      <p:ext uri="{BB962C8B-B14F-4D97-AF65-F5344CB8AC3E}">
        <p14:creationId xmlns:p14="http://schemas.microsoft.com/office/powerpoint/2010/main" val="1032748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5101-3A7E-4FC5-AC45-86AEFC93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كل العبارات التالية صحيحة عن الضوء ماعدا...........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5563E-766E-4873-B831-A196FAC7F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BH" dirty="0"/>
          </a:p>
          <a:p>
            <a:pPr marL="0" indent="0" algn="r" rtl="1">
              <a:buNone/>
            </a:pPr>
            <a:r>
              <a:rPr lang="ar-BH" dirty="0"/>
              <a:t>1- الضوء لا يحتاج إلى وسط مادي للعبور خلاله</a:t>
            </a:r>
          </a:p>
          <a:p>
            <a:pPr marL="0" indent="0" algn="r" rtl="1">
              <a:buNone/>
            </a:pPr>
            <a:r>
              <a:rPr lang="ar-BH" dirty="0"/>
              <a:t>2- الضوء يعبر من خلال الماء</a:t>
            </a:r>
          </a:p>
          <a:p>
            <a:pPr marL="0" indent="0" algn="r" rtl="1">
              <a:buNone/>
            </a:pPr>
            <a:r>
              <a:rPr lang="ar-BH" dirty="0"/>
              <a:t>3- الضوء يعبر من خلال الأجسام المعتمة</a:t>
            </a:r>
          </a:p>
          <a:p>
            <a:pPr marL="0" indent="0" algn="r" rtl="1">
              <a:buNone/>
            </a:pPr>
            <a:r>
              <a:rPr lang="ar-BH" dirty="0"/>
              <a:t>4- الضوء يعبر خلال الهواء</a:t>
            </a:r>
          </a:p>
        </p:txBody>
      </p:sp>
    </p:spTree>
    <p:extLst>
      <p:ext uri="{BB962C8B-B14F-4D97-AF65-F5344CB8AC3E}">
        <p14:creationId xmlns:p14="http://schemas.microsoft.com/office/powerpoint/2010/main" val="1849148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F3284-5B3E-44F9-8D9D-94B74818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تكون سرعة الضوء أكبر في...........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31BE7-6A03-4D37-8F98-86DE73B45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BH" sz="4800" dirty="0"/>
              <a:t>1- الفراغ</a:t>
            </a:r>
          </a:p>
          <a:p>
            <a:pPr marL="0" indent="0" algn="r">
              <a:buNone/>
            </a:pPr>
            <a:r>
              <a:rPr lang="ar-BH" sz="4800" dirty="0"/>
              <a:t>2- الهواء</a:t>
            </a:r>
          </a:p>
          <a:p>
            <a:pPr marL="0" indent="0" algn="r">
              <a:buNone/>
            </a:pPr>
            <a:r>
              <a:rPr lang="ar-BH" sz="4800" dirty="0"/>
              <a:t>3- الماء</a:t>
            </a:r>
          </a:p>
          <a:p>
            <a:pPr marL="0" indent="0" algn="r">
              <a:buNone/>
            </a:pPr>
            <a:r>
              <a:rPr lang="ar-BH" sz="4800" dirty="0"/>
              <a:t>4- الزجاج </a:t>
            </a:r>
          </a:p>
        </p:txBody>
      </p:sp>
    </p:spTree>
    <p:extLst>
      <p:ext uri="{BB962C8B-B14F-4D97-AF65-F5344CB8AC3E}">
        <p14:creationId xmlns:p14="http://schemas.microsoft.com/office/powerpoint/2010/main" val="3842791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C925F-F41A-43B7-A3F4-FEBCA6D0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الهدف: أن يفرق الطالب بين الأجسام المعتمة والشفافة و وشبه الشفافة.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3A68F60-738F-4DCF-8F96-3219A6607B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15349" y="2064407"/>
            <a:ext cx="3143252" cy="35831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757EEF-6BCD-44D3-9028-7F95A54231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3074" y="2235233"/>
            <a:ext cx="3273425" cy="34122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46304D-41A7-4453-A494-4787530E5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75" y="2504281"/>
            <a:ext cx="291465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84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607A-BE42-4C5F-A6AD-6494CA30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الفرق بين الأجسام المعتمة والشفافة وشبه الشفافة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92412-9A62-43FC-8A77-840886212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BH" b="1" dirty="0"/>
              <a:t>الأجسام المعتمة: </a:t>
            </a:r>
            <a:r>
              <a:rPr lang="ar-BH" dirty="0"/>
              <a:t>هو جسم لا ينفذ الضوء من خلاله</a:t>
            </a:r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b="1" dirty="0"/>
              <a:t>الأجسام الشفافة: </a:t>
            </a:r>
            <a:r>
              <a:rPr lang="ar-BH" dirty="0"/>
              <a:t>هي أجسام تسمح بنفاذ معظم الأشعة الضوئية من خلالها</a:t>
            </a:r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b="1" dirty="0"/>
              <a:t>الأجسام شبه الشفافة: </a:t>
            </a:r>
            <a:r>
              <a:rPr lang="ar-BH" dirty="0"/>
              <a:t>جسم يسمح بمرور جزء يسير من الضوء من خلاله</a:t>
            </a:r>
          </a:p>
        </p:txBody>
      </p:sp>
    </p:spTree>
    <p:extLst>
      <p:ext uri="{BB962C8B-B14F-4D97-AF65-F5344CB8AC3E}">
        <p14:creationId xmlns:p14="http://schemas.microsoft.com/office/powerpoint/2010/main" val="3536172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95E3-5611-466E-AF19-E2C7D001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أن يفرق الطالب بين الأجسام المعتمة والشفافة وشبه الشفافة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DE16FE-9B8F-4823-96AB-43343DA221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969698"/>
              </p:ext>
            </p:extLst>
          </p:nvPr>
        </p:nvGraphicFramePr>
        <p:xfrm>
          <a:off x="838200" y="1965325"/>
          <a:ext cx="10515600" cy="402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319134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334100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361063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344314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/>
                        <a:t>جسم معتم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/>
                        <a:t>جسم شفاف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dirty="0"/>
                        <a:t>جسم شبه شفاف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617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/>
                        <a:t>الكتاب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255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/>
                        <a:t>الزجاج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59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/>
                        <a:t>الزجاج الملون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290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BH" sz="2800" b="1" dirty="0"/>
                        <a:t>كيس البلاستك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72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BH" sz="3600" b="1" dirty="0"/>
                        <a:t>الزجاج الغير</a:t>
                      </a:r>
                    </a:p>
                    <a:p>
                      <a:pPr algn="ctr" rtl="1"/>
                      <a:r>
                        <a:rPr lang="ar-BH" sz="3600" b="1" dirty="0"/>
                        <a:t>نقي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1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61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81C9-1CEF-4442-8E14-2D0610117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BH" dirty="0"/>
              <a:t>النشاط الختامي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C8752-39D4-48B0-8DF8-0EC23F082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245046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6B25-9261-464B-834C-A6D197541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738188"/>
            <a:ext cx="10515600" cy="4486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BH" sz="6600" dirty="0"/>
              <a:t>كم تبلغ سرعة الضوء؟</a:t>
            </a:r>
          </a:p>
          <a:p>
            <a:pPr marL="0" indent="0" algn="ctr">
              <a:buNone/>
            </a:pPr>
            <a:endParaRPr lang="ar-BH" sz="6600" dirty="0"/>
          </a:p>
          <a:p>
            <a:pPr marL="0" indent="0" algn="r" rtl="1">
              <a:buNone/>
            </a:pPr>
            <a:r>
              <a:rPr lang="ar-BH" sz="4000" dirty="0"/>
              <a:t>1- 300000 كم/ث</a:t>
            </a:r>
          </a:p>
          <a:p>
            <a:pPr marL="0" indent="0" algn="r" rtl="1">
              <a:buNone/>
            </a:pPr>
            <a:r>
              <a:rPr lang="ar-BH" sz="4000" dirty="0"/>
              <a:t>2- 30000 كم/ ث</a:t>
            </a:r>
          </a:p>
          <a:p>
            <a:pPr marL="0" indent="0" algn="r" rtl="1">
              <a:buNone/>
            </a:pPr>
            <a:r>
              <a:rPr lang="ar-BH" sz="4000" dirty="0"/>
              <a:t>3- 3000 كم/ ث</a:t>
            </a:r>
          </a:p>
        </p:txBody>
      </p:sp>
    </p:spTree>
    <p:extLst>
      <p:ext uri="{BB962C8B-B14F-4D97-AF65-F5344CB8AC3E}">
        <p14:creationId xmlns:p14="http://schemas.microsoft.com/office/powerpoint/2010/main" val="1513575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F6B25-9261-464B-834C-A6D197541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7381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BH" sz="6600" dirty="0"/>
              <a:t>تسيير خطوط الضوء </a:t>
            </a:r>
          </a:p>
          <a:p>
            <a:pPr marL="0" indent="0" algn="ctr">
              <a:buNone/>
            </a:pPr>
            <a:endParaRPr lang="ar-BH" sz="6600" dirty="0"/>
          </a:p>
          <a:p>
            <a:pPr marL="0" indent="0" algn="r" rtl="1">
              <a:buNone/>
            </a:pPr>
            <a:r>
              <a:rPr lang="ar-BH" sz="4000" dirty="0"/>
              <a:t>1- بشكل منحني</a:t>
            </a:r>
          </a:p>
          <a:p>
            <a:pPr marL="0" indent="0" algn="r" rtl="1">
              <a:buNone/>
            </a:pPr>
            <a:r>
              <a:rPr lang="ar-BH" sz="4000" dirty="0"/>
              <a:t>2- بشكل مستقيم</a:t>
            </a:r>
          </a:p>
          <a:p>
            <a:pPr marL="0" indent="0" algn="r" rtl="1">
              <a:buNone/>
            </a:pPr>
            <a:r>
              <a:rPr lang="ar-BH" sz="4000" dirty="0"/>
              <a:t>3- بشكل حاد </a:t>
            </a:r>
          </a:p>
          <a:p>
            <a:pPr marL="0" indent="0" algn="r" rtl="1">
              <a:buNone/>
            </a:pPr>
            <a:r>
              <a:rPr lang="ar-BH" sz="4000" dirty="0"/>
              <a:t>4- بشكل منفرج</a:t>
            </a:r>
          </a:p>
        </p:txBody>
      </p:sp>
    </p:spTree>
    <p:extLst>
      <p:ext uri="{BB962C8B-B14F-4D97-AF65-F5344CB8AC3E}">
        <p14:creationId xmlns:p14="http://schemas.microsoft.com/office/powerpoint/2010/main" val="182128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E3549-6150-42BA-AED2-BAC7F869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ما مكونات الدرس الأساسية؟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DDAF7-6252-4143-9361-A194D227F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BH" b="1" dirty="0">
                <a:solidFill>
                  <a:schemeClr val="accent1"/>
                </a:solidFill>
              </a:rPr>
              <a:t>1- ما الضوء؟</a:t>
            </a:r>
          </a:p>
          <a:p>
            <a:pPr marL="0" indent="0" algn="r">
              <a:buNone/>
            </a:pPr>
            <a:r>
              <a:rPr lang="ar-BH" b="1" dirty="0">
                <a:solidFill>
                  <a:schemeClr val="accent1"/>
                </a:solidFill>
              </a:rPr>
              <a:t>2- كيف يتكون الظل؟</a:t>
            </a:r>
          </a:p>
          <a:p>
            <a:pPr marL="0" indent="0" algn="r">
              <a:buNone/>
            </a:pPr>
            <a:r>
              <a:rPr lang="ar-BH" b="1" dirty="0">
                <a:solidFill>
                  <a:schemeClr val="accent1"/>
                </a:solidFill>
              </a:rPr>
              <a:t>3- كيف ينعكس الضوء؟ وكيف ينكسر؟</a:t>
            </a:r>
          </a:p>
          <a:p>
            <a:pPr marL="0" indent="0" algn="r">
              <a:buNone/>
            </a:pPr>
            <a:r>
              <a:rPr lang="ar-BH" b="1" dirty="0">
                <a:solidFill>
                  <a:schemeClr val="accent1"/>
                </a:solidFill>
              </a:rPr>
              <a:t>4- لماذا نرى الألوان؟</a:t>
            </a:r>
          </a:p>
        </p:txBody>
      </p:sp>
    </p:spTree>
    <p:extLst>
      <p:ext uri="{BB962C8B-B14F-4D97-AF65-F5344CB8AC3E}">
        <p14:creationId xmlns:p14="http://schemas.microsoft.com/office/powerpoint/2010/main" val="404502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0D6B-ED62-42F6-A026-C77138DB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يعتبر كيس البلاستيك:...........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0111-9C11-4DF5-B55A-6B79C1403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dirty="0"/>
              <a:t>1- جسم معتم</a:t>
            </a:r>
          </a:p>
          <a:p>
            <a:pPr marL="0" indent="0" algn="r">
              <a:buNone/>
            </a:pPr>
            <a:r>
              <a:rPr lang="ar-BH" dirty="0"/>
              <a:t>2- جسم شبه شفاف</a:t>
            </a:r>
          </a:p>
          <a:p>
            <a:pPr marL="0" indent="0" algn="r">
              <a:buNone/>
            </a:pPr>
            <a:r>
              <a:rPr lang="ar-BH" dirty="0"/>
              <a:t>3- جسم شفاف</a:t>
            </a:r>
          </a:p>
          <a:p>
            <a:pPr marL="0" indent="0" algn="r">
              <a:buNone/>
            </a:pPr>
            <a:r>
              <a:rPr lang="ar-BH" dirty="0"/>
              <a:t>4- جسم مضيء</a:t>
            </a:r>
          </a:p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7894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0CF71-1AC6-43CA-9860-6361DF66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انحراف الضوء عن مساره </a:t>
            </a:r>
            <a:r>
              <a:rPr lang="en-US" dirty="0"/>
              <a:t>……………..</a:t>
            </a:r>
            <a:endParaRPr lang="ar-B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6F5D-07CC-4432-B960-D18AE6ADF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sz="4400" dirty="0"/>
              <a:t>1- انعكاس الضوء</a:t>
            </a:r>
          </a:p>
          <a:p>
            <a:pPr marL="0" indent="0" algn="r">
              <a:buNone/>
            </a:pPr>
            <a:r>
              <a:rPr lang="ar-BH" sz="4400" dirty="0"/>
              <a:t>2- انحراف الضوء</a:t>
            </a:r>
          </a:p>
          <a:p>
            <a:pPr marL="0" indent="0" algn="r">
              <a:buNone/>
            </a:pPr>
            <a:r>
              <a:rPr lang="ar-BH" sz="4400" dirty="0"/>
              <a:t>3- انكسار الضوء</a:t>
            </a:r>
          </a:p>
          <a:p>
            <a:pPr marL="0" indent="0" algn="r">
              <a:buNone/>
            </a:pPr>
            <a:r>
              <a:rPr lang="ar-BH" sz="4400" dirty="0"/>
              <a:t>4- حيود الضوء</a:t>
            </a:r>
          </a:p>
        </p:txBody>
      </p:sp>
    </p:spTree>
    <p:extLst>
      <p:ext uri="{BB962C8B-B14F-4D97-AF65-F5344CB8AC3E}">
        <p14:creationId xmlns:p14="http://schemas.microsoft.com/office/powerpoint/2010/main" val="1647321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0D6B-ED62-42F6-A026-C77138DB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يعتبر الخشب جسم :...........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0111-9C11-4DF5-B55A-6B79C1403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dirty="0"/>
              <a:t>1- جسم معتم</a:t>
            </a:r>
          </a:p>
          <a:p>
            <a:pPr marL="0" indent="0" algn="r">
              <a:buNone/>
            </a:pPr>
            <a:r>
              <a:rPr lang="ar-BH" dirty="0"/>
              <a:t>2- جسم شبه شفاف</a:t>
            </a:r>
          </a:p>
          <a:p>
            <a:pPr marL="0" indent="0" algn="r">
              <a:buNone/>
            </a:pPr>
            <a:r>
              <a:rPr lang="ar-BH" dirty="0"/>
              <a:t>3- جسم شفاف</a:t>
            </a:r>
          </a:p>
          <a:p>
            <a:pPr marL="0" indent="0" algn="r">
              <a:buNone/>
            </a:pPr>
            <a:r>
              <a:rPr lang="ar-BH" dirty="0"/>
              <a:t>4- جسم مضيء</a:t>
            </a:r>
          </a:p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184268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0D6B-ED62-42F6-A026-C77138DB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يعتبر المصباح جسم :...........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0111-9C11-4DF5-B55A-6B79C1403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dirty="0"/>
              <a:t>1- جسم معتم</a:t>
            </a:r>
          </a:p>
          <a:p>
            <a:pPr marL="0" indent="0" algn="r">
              <a:buNone/>
            </a:pPr>
            <a:r>
              <a:rPr lang="ar-BH" dirty="0"/>
              <a:t>2- جسم شبه شفاف</a:t>
            </a:r>
          </a:p>
          <a:p>
            <a:pPr marL="0" indent="0" algn="r">
              <a:buNone/>
            </a:pPr>
            <a:r>
              <a:rPr lang="ar-BH" dirty="0"/>
              <a:t>3- جسم شفاف</a:t>
            </a:r>
          </a:p>
          <a:p>
            <a:pPr marL="0" indent="0" algn="r">
              <a:buNone/>
            </a:pPr>
            <a:r>
              <a:rPr lang="ar-BH" dirty="0"/>
              <a:t>4- جسم مضيء</a:t>
            </a:r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818983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0D6B-ED62-42F6-A026-C77138DB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يعتبر زجاج النافذة جسم :...........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0111-9C11-4DF5-B55A-6B79C1403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r>
              <a:rPr lang="ar-BH" dirty="0"/>
              <a:t>1- جسم معتم</a:t>
            </a:r>
          </a:p>
          <a:p>
            <a:pPr marL="0" indent="0" algn="r">
              <a:buNone/>
            </a:pPr>
            <a:r>
              <a:rPr lang="ar-BH" dirty="0"/>
              <a:t>2- جسم شبه شفاف</a:t>
            </a:r>
          </a:p>
          <a:p>
            <a:pPr marL="0" indent="0" algn="r">
              <a:buNone/>
            </a:pPr>
            <a:r>
              <a:rPr lang="ar-BH" dirty="0"/>
              <a:t>3- جسم شفاف</a:t>
            </a:r>
          </a:p>
          <a:p>
            <a:pPr marL="0" indent="0" algn="r">
              <a:buNone/>
            </a:pPr>
            <a:r>
              <a:rPr lang="ar-BH" dirty="0"/>
              <a:t>4- جسم مضيء</a:t>
            </a:r>
          </a:p>
          <a:p>
            <a:pPr marL="0" indent="0" algn="r">
              <a:buNone/>
            </a:pPr>
            <a:endParaRPr lang="ar-BH" dirty="0"/>
          </a:p>
          <a:p>
            <a:pPr marL="0" indent="0" algn="r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98483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F525F-8B28-4E19-A246-2F04B32D3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ملاحظات: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A368E-F166-44C5-B3ED-5735AB694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BH" dirty="0"/>
              <a:t>1- نحتاج إلى طباعة ورقة نشاط</a:t>
            </a:r>
          </a:p>
          <a:p>
            <a:pPr marL="0" indent="0" algn="r" rtl="1">
              <a:buNone/>
            </a:pPr>
            <a:r>
              <a:rPr lang="ar-BH" dirty="0"/>
              <a:t>2- </a:t>
            </a:r>
          </a:p>
        </p:txBody>
      </p:sp>
    </p:spTree>
    <p:extLst>
      <p:ext uri="{BB962C8B-B14F-4D97-AF65-F5344CB8AC3E}">
        <p14:creationId xmlns:p14="http://schemas.microsoft.com/office/powerpoint/2010/main" val="356574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316FB-2B53-48FE-AD85-DEA63F5D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اقرأ الكتاب ص 142 -145-146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2AA7E-E6F8-428D-A409-33E3D3E06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BH" b="1" dirty="0"/>
              <a:t>الهدف من القراءة </a:t>
            </a:r>
            <a:r>
              <a:rPr lang="ar-BH" dirty="0"/>
              <a:t>:</a:t>
            </a:r>
          </a:p>
          <a:p>
            <a:pPr marL="0" indent="0" algn="r">
              <a:buNone/>
            </a:pPr>
            <a:r>
              <a:rPr lang="ar-BH" dirty="0"/>
              <a:t>1- كم تبلغ سرعة الضوء؟ </a:t>
            </a:r>
          </a:p>
          <a:p>
            <a:pPr marL="0" indent="0" algn="r">
              <a:buNone/>
            </a:pPr>
            <a:r>
              <a:rPr lang="ar-BH" dirty="0"/>
              <a:t>2- أذكر الأوساط المادية التي يعبر من خلالها الضوء. </a:t>
            </a:r>
          </a:p>
          <a:p>
            <a:pPr marL="0" indent="0" algn="r">
              <a:buNone/>
            </a:pPr>
            <a:r>
              <a:rPr lang="ar-BH" dirty="0"/>
              <a:t>3- هل يمكن للضوء العبور دون وجود وسط مادي. </a:t>
            </a:r>
          </a:p>
          <a:p>
            <a:pPr marL="0" indent="0" algn="r">
              <a:buNone/>
            </a:pPr>
            <a:r>
              <a:rPr lang="ar-BH" dirty="0"/>
              <a:t>4- صف حركة مسير أشعة الضوء</a:t>
            </a:r>
          </a:p>
          <a:p>
            <a:pPr marL="0" indent="0" algn="r">
              <a:buNone/>
            </a:pPr>
            <a:r>
              <a:rPr lang="ar-BH" dirty="0"/>
              <a:t>5- ما هو انكسار الضوء؟</a:t>
            </a:r>
          </a:p>
          <a:p>
            <a:pPr marL="0" indent="0" algn="r">
              <a:buNone/>
            </a:pPr>
            <a:r>
              <a:rPr lang="ar-BH" dirty="0"/>
              <a:t>6- ما هو انعكاس الضوء؟ </a:t>
            </a:r>
          </a:p>
        </p:txBody>
      </p:sp>
    </p:spTree>
    <p:extLst>
      <p:ext uri="{BB962C8B-B14F-4D97-AF65-F5344CB8AC3E}">
        <p14:creationId xmlns:p14="http://schemas.microsoft.com/office/powerpoint/2010/main" val="364954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CAA3-7B97-4CB3-9B0A-BCA00C81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كم تبلغ سرعة الضوء؟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7E3D9-372F-4CA2-93D9-ACD82C410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BH" dirty="0"/>
              <a:t>تبلغ سرعة الضوء 300,000 كم/ث.</a:t>
            </a:r>
          </a:p>
          <a:p>
            <a:pPr marL="0" indent="0" algn="r" rtl="1">
              <a:buNone/>
            </a:pPr>
            <a:endParaRPr lang="ar-BH" dirty="0"/>
          </a:p>
          <a:p>
            <a:pPr marL="0" indent="0" algn="r" rtl="1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97838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38AD-B301-4066-AA33-A36A5833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صوب الضوء نحو النقاط 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144EAE5-A7D6-42D4-AEB1-DD18176236D0}"/>
              </a:ext>
            </a:extLst>
          </p:cNvPr>
          <p:cNvSpPr/>
          <p:nvPr/>
        </p:nvSpPr>
        <p:spPr>
          <a:xfrm>
            <a:off x="14097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DA383D-5ACC-4E57-AC12-8110F0CC395F}"/>
              </a:ext>
            </a:extLst>
          </p:cNvPr>
          <p:cNvSpPr/>
          <p:nvPr/>
        </p:nvSpPr>
        <p:spPr>
          <a:xfrm>
            <a:off x="38100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431297-E310-4134-A0C9-C8AC1B20CF49}"/>
              </a:ext>
            </a:extLst>
          </p:cNvPr>
          <p:cNvSpPr/>
          <p:nvPr/>
        </p:nvSpPr>
        <p:spPr>
          <a:xfrm>
            <a:off x="64643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73AADF-CDAE-44B1-94C2-B66EE26AA9BF}"/>
              </a:ext>
            </a:extLst>
          </p:cNvPr>
          <p:cNvSpPr/>
          <p:nvPr/>
        </p:nvSpPr>
        <p:spPr>
          <a:xfrm>
            <a:off x="86106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D54937-D68C-450C-B1D8-ED1A24D7EF4F}"/>
              </a:ext>
            </a:extLst>
          </p:cNvPr>
          <p:cNvSpPr/>
          <p:nvPr/>
        </p:nvSpPr>
        <p:spPr>
          <a:xfrm>
            <a:off x="105791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468590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38AD-B301-4066-AA33-A36A5833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ماذا تلاحظ  في أي اتجاه تسيير أشعة الضوء 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144EAE5-A7D6-42D4-AEB1-DD18176236D0}"/>
              </a:ext>
            </a:extLst>
          </p:cNvPr>
          <p:cNvSpPr/>
          <p:nvPr/>
        </p:nvSpPr>
        <p:spPr>
          <a:xfrm>
            <a:off x="14097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DA383D-5ACC-4E57-AC12-8110F0CC395F}"/>
              </a:ext>
            </a:extLst>
          </p:cNvPr>
          <p:cNvSpPr/>
          <p:nvPr/>
        </p:nvSpPr>
        <p:spPr>
          <a:xfrm>
            <a:off x="38100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431297-E310-4134-A0C9-C8AC1B20CF49}"/>
              </a:ext>
            </a:extLst>
          </p:cNvPr>
          <p:cNvSpPr/>
          <p:nvPr/>
        </p:nvSpPr>
        <p:spPr>
          <a:xfrm>
            <a:off x="64643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73AADF-CDAE-44B1-94C2-B66EE26AA9BF}"/>
              </a:ext>
            </a:extLst>
          </p:cNvPr>
          <p:cNvSpPr/>
          <p:nvPr/>
        </p:nvSpPr>
        <p:spPr>
          <a:xfrm>
            <a:off x="86106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D54937-D68C-450C-B1D8-ED1A24D7EF4F}"/>
              </a:ext>
            </a:extLst>
          </p:cNvPr>
          <p:cNvSpPr/>
          <p:nvPr/>
        </p:nvSpPr>
        <p:spPr>
          <a:xfrm>
            <a:off x="10579100" y="3149600"/>
            <a:ext cx="355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0923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8595-2B27-48AC-82B6-3ED9D524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BH" dirty="0"/>
              <a:t>ما هي الأوساط المادية التي يتحرك خلالها الضوء؟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0AE38-4FCF-4D82-922F-CED90DBBC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BH" dirty="0"/>
              <a:t>1- يستطيع أن يتحرك دون الحاجة إلى وسط مادي.</a:t>
            </a:r>
          </a:p>
          <a:p>
            <a:pPr marL="0" indent="0" algn="r" rtl="1">
              <a:buNone/>
            </a:pPr>
            <a:r>
              <a:rPr lang="ar-BH" dirty="0"/>
              <a:t>2- في الماء</a:t>
            </a:r>
          </a:p>
          <a:p>
            <a:pPr marL="0" indent="0" algn="r" rtl="1">
              <a:buNone/>
            </a:pPr>
            <a:r>
              <a:rPr lang="ar-BH" dirty="0"/>
              <a:t>3- في الهواء</a:t>
            </a:r>
          </a:p>
          <a:p>
            <a:pPr marL="0" indent="0" algn="r" rtl="1">
              <a:buNone/>
            </a:pPr>
            <a:r>
              <a:rPr lang="ar-BH" dirty="0"/>
              <a:t>4- عبر الزجاج</a:t>
            </a:r>
          </a:p>
        </p:txBody>
      </p:sp>
    </p:spTree>
    <p:extLst>
      <p:ext uri="{BB962C8B-B14F-4D97-AF65-F5344CB8AC3E}">
        <p14:creationId xmlns:p14="http://schemas.microsoft.com/office/powerpoint/2010/main" val="354418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9F94-29E7-4928-99B9-C05B4783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BH" dirty="0"/>
              <a:t>أيهما يتحرك أسرع كرة حديدية تقذف في الهواء أم كرة حديدية ؟ لماذا؟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1550F9-736A-469F-833A-691AAA6FC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062075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580</Words>
  <Application>Microsoft Office PowerPoint</Application>
  <PresentationFormat>Widescreen</PresentationFormat>
  <Paragraphs>137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Office Theme</vt:lpstr>
      <vt:lpstr>الضوء </vt:lpstr>
      <vt:lpstr>الأهداف:</vt:lpstr>
      <vt:lpstr>ما مكونات الدرس الأساسية؟</vt:lpstr>
      <vt:lpstr>اقرأ الكتاب ص 142 -145-146  </vt:lpstr>
      <vt:lpstr>كم تبلغ سرعة الضوء؟</vt:lpstr>
      <vt:lpstr>صوب الضوء نحو النقاط :</vt:lpstr>
      <vt:lpstr>ماذا تلاحظ  في أي اتجاه تسيير أشعة الضوء :</vt:lpstr>
      <vt:lpstr>ما هي الأوساط المادية التي يتحرك خلالها الضوء؟</vt:lpstr>
      <vt:lpstr>أيهما يتحرك أسرع كرة حديدية تقذف في الهواء أم كرة حديدية ؟ لماذا؟</vt:lpstr>
      <vt:lpstr>أيهما يتحرك أسرع كرة حديدية تقذف في الهواء أم كرة حديدية ؟ لماذا؟</vt:lpstr>
      <vt:lpstr>هل يتحرك الهواء في الفراغ أسرع من الماء والزجاج؟</vt:lpstr>
      <vt:lpstr>ما هو انعكاس الضوء؟</vt:lpstr>
      <vt:lpstr>ما هو انعكاس الضوء؟</vt:lpstr>
      <vt:lpstr>اعكس الضوء على أحد هذه النقاط :</vt:lpstr>
      <vt:lpstr>ما هو انكسار الضوء؟ </vt:lpstr>
      <vt:lpstr>ما هو انكسار الضوء؟ </vt:lpstr>
      <vt:lpstr>التقويم:</vt:lpstr>
      <vt:lpstr>PowerPoint Presentation</vt:lpstr>
      <vt:lpstr>PowerPoint Presentation</vt:lpstr>
      <vt:lpstr>انحراف الضوء عن مساره ……………..</vt:lpstr>
      <vt:lpstr>هو ارتداد الضوء عن السطوح..............</vt:lpstr>
      <vt:lpstr>كل العبارات التالية صحيحة عن الضوء ماعدا...........</vt:lpstr>
      <vt:lpstr>تكون سرعة الضوء أكبر في...........</vt:lpstr>
      <vt:lpstr>الهدف: أن يفرق الطالب بين الأجسام المعتمة والشفافة و وشبه الشفافة.</vt:lpstr>
      <vt:lpstr>الفرق بين الأجسام المعتمة والشفافة وشبه الشفافة</vt:lpstr>
      <vt:lpstr>أن يفرق الطالب بين الأجسام المعتمة والشفافة وشبه الشفافة</vt:lpstr>
      <vt:lpstr>النشاط الختامي</vt:lpstr>
      <vt:lpstr>PowerPoint Presentation</vt:lpstr>
      <vt:lpstr>PowerPoint Presentation</vt:lpstr>
      <vt:lpstr>يعتبر كيس البلاستيك:...........</vt:lpstr>
      <vt:lpstr>انحراف الضوء عن مساره ……………..</vt:lpstr>
      <vt:lpstr>يعتبر الخشب جسم :...........</vt:lpstr>
      <vt:lpstr>يعتبر المصباح جسم :...........</vt:lpstr>
      <vt:lpstr>يعتبر زجاج النافذة جسم :...........</vt:lpstr>
      <vt:lpstr>ملاحظات: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الضوء </dc:title>
  <dc:creator>user</dc:creator>
  <cp:lastModifiedBy>user</cp:lastModifiedBy>
  <cp:revision>40</cp:revision>
  <dcterms:created xsi:type="dcterms:W3CDTF">2018-04-23T18:57:02Z</dcterms:created>
  <dcterms:modified xsi:type="dcterms:W3CDTF">2018-04-25T06:30:44Z</dcterms:modified>
</cp:coreProperties>
</file>