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6" r:id="rId5"/>
    <p:sldId id="260" r:id="rId6"/>
    <p:sldId id="261" r:id="rId7"/>
    <p:sldId id="272" r:id="rId8"/>
    <p:sldId id="277" r:id="rId9"/>
    <p:sldId id="266" r:id="rId10"/>
    <p:sldId id="268" r:id="rId11"/>
    <p:sldId id="269" r:id="rId12"/>
    <p:sldId id="270" r:id="rId13"/>
    <p:sldId id="271" r:id="rId14"/>
    <p:sldId id="273" r:id="rId15"/>
    <p:sldId id="278" r:id="rId16"/>
    <p:sldId id="267" r:id="rId17"/>
    <p:sldId id="263" r:id="rId18"/>
    <p:sldId id="279" r:id="rId19"/>
    <p:sldId id="280" r:id="rId20"/>
    <p:sldId id="281" r:id="rId21"/>
    <p:sldId id="274" r:id="rId22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F5D3-0445-48DC-940A-C553E5BA3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E3C31-8511-4643-85EE-FA713D165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EB71A-3D89-4119-8411-38BB87068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905E-E7F5-412F-9128-E37B088E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E82A-E28A-47D2-B217-767E0D7A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89221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5AC83-8451-44E9-8007-B74E126C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469F7-4FF4-4F24-AADC-E6FC3A88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CFD2-B76D-4473-96B0-203BAABA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F2ADF-CE84-4A98-A1BA-08F38CE0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D2491-C361-4842-A9B8-754E761D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13909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2F5E8-9438-4B58-8ACE-12CD3D8EB3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4CDA8-1DF4-4C07-898C-5867DC71C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4BECA-474F-469D-957E-344276BD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F6FE-22E6-4620-8E8E-7AC53601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5633B-883A-44FA-BD66-26977386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1558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861D8-B5A3-4CF0-AC73-D3A24C1E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4CD2D-DCAE-4E95-824F-A22A20173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29E65-F79B-427B-A902-672A2562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79334-F394-4F4D-982C-80F1B056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7C852-A513-427F-9A7E-4982632D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1682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8300-1430-4DDD-80B4-88EE8CC7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44F19-7022-4BA4-80FF-451476FCB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DC3F3-DEB7-4A8B-A3BD-B558961F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812D3-16D8-4BD1-A2CB-258F9F5F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BA68-B7D4-4387-A660-22CBD7BF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7395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E42D-6279-49E5-9C7D-E95FF390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2115-6D0A-4DDA-881B-87A1EB46C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EEAC5-913D-437A-B74F-28F1A8150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52FB2-23EC-497B-B31C-EA504879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95FE8-4AC3-4F13-9131-1E6ABF09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50013-5A55-4952-B21A-E78A4B35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5281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00F4-B789-406C-B755-BF2EFF27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864EE-1A6F-4EAF-9275-56B8006E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88288-702E-4493-9D9B-550F9DD82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AEE61-5405-4557-8742-4A8D0116AE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16CC9-F2B2-4DF6-A8FA-6837D0CDB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66DEB-FA7C-47E9-9D89-51046E4D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54226-0C62-4FE5-A5FD-32FF2FC2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7B74F-59A6-41BB-9C7D-05F57E6E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633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3915-328A-4787-884B-67D81AC6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5351E-AAF9-4866-B684-06AD3E54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B455B-2893-4464-B6BC-0C9F1D24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6C13E-D563-4CCB-8E73-77FB0B30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1424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33F44-4D76-447B-B110-370B90C3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488AD-C74B-4BB5-89F0-1FCC4914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5312-882F-4765-8FF0-7A024919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5666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54F70-8804-4AA2-9324-9A49F182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B6F5-D057-4CC0-A1FC-C41BF8525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D27FF-3F07-4700-898E-365BFC36C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DD7C8-C954-495A-8EAE-C6311AA5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2F495-87E8-489C-BC8A-F40C8607F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0DFEF-D352-46D7-A906-56A12814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2122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A4786-1DC7-49A1-800E-AC0F8B62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BCEA3-44FE-4BFC-B8E5-ABA48FBF2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70A35E-3E18-4F8C-9318-E665A096F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4E3D4-99AD-4A1B-8093-DAF91FE9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A5B99-D37D-408C-AAA0-2C5291A73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E8042-C190-4DE5-A5AB-2C6862AF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64796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A1B65-869E-4502-967B-C2CA0BA0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842D1-7F51-4F63-BBF8-34D8396FE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3A0F8-DF29-4546-A169-3319983FA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6F49-A8E6-4994-A8E2-3E08F1261F08}" type="datetimeFigureOut">
              <a:rPr lang="ar-BH" smtClean="0"/>
              <a:t>01/09/1439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FCF1-70B5-4CA4-8CBA-F52BA9E2E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27C75-9E06-4D22-9484-BCED21F34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AFD68-071A-47EE-99DC-3EA5D2332FAA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5367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13D6-11B4-45EF-AB95-8A30D02C6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917" y="1023889"/>
            <a:ext cx="9144000" cy="1072197"/>
          </a:xfrm>
        </p:spPr>
        <p:txBody>
          <a:bodyPr/>
          <a:lstStyle/>
          <a:p>
            <a:r>
              <a:rPr lang="ar-BH" dirty="0"/>
              <a:t>وحدات قياس الكتلة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7E1FD-3888-4602-A61B-0832BE6F4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3320684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ar-BH" sz="3600" b="1" dirty="0"/>
              <a:t>إعداد: </a:t>
            </a:r>
            <a:r>
              <a:rPr lang="ar-BH" sz="3600" dirty="0"/>
              <a:t>يحيى حسين جعفر.</a:t>
            </a:r>
          </a:p>
          <a:p>
            <a:pPr algn="r"/>
            <a:r>
              <a:rPr lang="ar-BH" sz="3600" b="1" dirty="0"/>
              <a:t>الصف: </a:t>
            </a:r>
            <a:r>
              <a:rPr lang="ar-BH" sz="3600" dirty="0"/>
              <a:t>الرابع الابتدائي. </a:t>
            </a:r>
          </a:p>
        </p:txBody>
      </p:sp>
      <p:pic>
        <p:nvPicPr>
          <p:cNvPr id="2050" name="Picture 2" descr="ÙØªÙØ¬Ø© Ø¨Ø­Ø« Ø§ÙØµÙØ± Ø¹Ù ÙÙØ²Ø§Ù">
            <a:extLst>
              <a:ext uri="{FF2B5EF4-FFF2-40B4-BE49-F238E27FC236}">
                <a16:creationId xmlns:a16="http://schemas.microsoft.com/office/drawing/2014/main" id="{DCA95E38-BC81-4FEA-BB44-50715508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50" y="2752624"/>
            <a:ext cx="3316459" cy="35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ED08-CB66-428A-89E8-29C45067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</a:t>
            </a:r>
            <a:r>
              <a:rPr lang="ar-BH" dirty="0"/>
              <a:t>ختر الوحدة المناسبة لقياس كتلة  كل مما يأتي:</a:t>
            </a:r>
          </a:p>
        </p:txBody>
      </p:sp>
      <p:pic>
        <p:nvPicPr>
          <p:cNvPr id="7170" name="Picture 2" descr="ÙØªÙØ¬Ø© Ø¨Ø­Ø« Ø§ÙØµÙØ± Ø¹Ù Ø£Ø«ÙØ§Ù">
            <a:extLst>
              <a:ext uri="{FF2B5EF4-FFF2-40B4-BE49-F238E27FC236}">
                <a16:creationId xmlns:a16="http://schemas.microsoft.com/office/drawing/2014/main" id="{914F55BC-1EB5-4205-8B9D-2944DA9A4E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211032"/>
            <a:ext cx="6068962" cy="350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57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ED08-CB66-428A-89E8-29C45067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</a:t>
            </a:r>
            <a:r>
              <a:rPr lang="ar-BH" dirty="0"/>
              <a:t>ختر الوحدة المناسبة لقياس كتلة  كل مما يأتي:</a:t>
            </a:r>
          </a:p>
        </p:txBody>
      </p:sp>
      <p:pic>
        <p:nvPicPr>
          <p:cNvPr id="8194" name="Picture 2" descr="ÙØªÙØ¬Ø© Ø¨Ø­Ø« Ø§ÙØµÙØ± Ø¹Ù Ø£Ø³Ø¯">
            <a:extLst>
              <a:ext uri="{FF2B5EF4-FFF2-40B4-BE49-F238E27FC236}">
                <a16:creationId xmlns:a16="http://schemas.microsoft.com/office/drawing/2014/main" id="{47ECB430-D672-49DB-A0A9-2A6450EB32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55" y="1974724"/>
            <a:ext cx="8192090" cy="4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2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ED08-CB66-428A-89E8-29C45067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</a:t>
            </a:r>
            <a:r>
              <a:rPr lang="ar-BH" dirty="0"/>
              <a:t>ختر الوحدة المناسبة لقياس كتلة  كل مما يأتي:</a:t>
            </a:r>
          </a:p>
        </p:txBody>
      </p:sp>
      <p:pic>
        <p:nvPicPr>
          <p:cNvPr id="9218" name="Picture 2" descr="ÙØªÙØ¬Ø© Ø¨Ø­Ø« Ø§ÙØµÙØ± Ø¹Ù Ø§ÙØ¨ÙØ§ÙÙØ·">
            <a:extLst>
              <a:ext uri="{FF2B5EF4-FFF2-40B4-BE49-F238E27FC236}">
                <a16:creationId xmlns:a16="http://schemas.microsoft.com/office/drawing/2014/main" id="{3BE85352-A587-4647-AD4E-C413A4E0F3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81" y="2083399"/>
            <a:ext cx="5831279" cy="35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72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ED08-CB66-428A-89E8-29C45067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</a:t>
            </a:r>
            <a:r>
              <a:rPr lang="ar-BH" dirty="0"/>
              <a:t>ختر الوحدة المناسبة لقياس كتلة  كل مما يأتي:</a:t>
            </a:r>
          </a:p>
        </p:txBody>
      </p:sp>
      <p:pic>
        <p:nvPicPr>
          <p:cNvPr id="10242" name="Picture 2" descr="ÙØªÙØ¬Ø© Ø¨Ø­Ø« Ø§ÙØµÙØ± Ø¹Ù Ø§ÙÙÙÙÙ">
            <a:extLst>
              <a:ext uri="{FF2B5EF4-FFF2-40B4-BE49-F238E27FC236}">
                <a16:creationId xmlns:a16="http://schemas.microsoft.com/office/drawing/2014/main" id="{A1C5CFD3-D81D-4055-971D-627848093D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75" y="1948128"/>
            <a:ext cx="5920505" cy="41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7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9CC6-8C3F-4A30-8634-DE149331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BH" dirty="0"/>
              <a:t>أربعة أشخاص يريدون ركوب المصعد </a:t>
            </a:r>
            <a:r>
              <a:rPr lang="ar-SA" dirty="0"/>
              <a:t>على</a:t>
            </a:r>
            <a:r>
              <a:rPr lang="ar-BH" dirty="0"/>
              <a:t> أن يكون مجموع أوزانهم أقل من 250   كيلو غرام  لكي لا يتعطل المصعد. </a:t>
            </a:r>
          </a:p>
        </p:txBody>
      </p:sp>
      <p:pic>
        <p:nvPicPr>
          <p:cNvPr id="11266" name="Picture 2" descr="ÙØªÙØ¬Ø© Ø¨Ø­Ø« Ø§ÙØµÙØ± Ø¹Ù ÙØµØ¹Ø¯">
            <a:extLst>
              <a:ext uri="{FF2B5EF4-FFF2-40B4-BE49-F238E27FC236}">
                <a16:creationId xmlns:a16="http://schemas.microsoft.com/office/drawing/2014/main" id="{69748297-A47F-4928-B729-908A3C2483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" y="2184620"/>
            <a:ext cx="4010171" cy="429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A85BFF-4D0D-4AE9-85A2-C103B33A1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81386"/>
              </p:ext>
            </p:extLst>
          </p:nvPr>
        </p:nvGraphicFramePr>
        <p:xfrm>
          <a:off x="4608342" y="2478125"/>
          <a:ext cx="7289799" cy="26847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9933">
                  <a:extLst>
                    <a:ext uri="{9D8B030D-6E8A-4147-A177-3AD203B41FA5}">
                      <a16:colId xmlns:a16="http://schemas.microsoft.com/office/drawing/2014/main" val="4128204907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1154071474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250539299"/>
                    </a:ext>
                  </a:extLst>
                </a:gridCol>
              </a:tblGrid>
              <a:tr h="66965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اسم الشخص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التقدير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/>
                        <a:t>الكتلة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81096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22453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893579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02314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418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84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9CC6-8C3F-4A30-8634-DE149331C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BH" dirty="0"/>
              <a:t>اختر بعض الأشياء في الصف وقم بتقدير ثم قياس وزنها.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A85BFF-4D0D-4AE9-85A2-C103B33A1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153499"/>
              </p:ext>
            </p:extLst>
          </p:nvPr>
        </p:nvGraphicFramePr>
        <p:xfrm>
          <a:off x="4608342" y="2478125"/>
          <a:ext cx="7289799" cy="268471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29933">
                  <a:extLst>
                    <a:ext uri="{9D8B030D-6E8A-4147-A177-3AD203B41FA5}">
                      <a16:colId xmlns:a16="http://schemas.microsoft.com/office/drawing/2014/main" val="4128204907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1154071474"/>
                    </a:ext>
                  </a:extLst>
                </a:gridCol>
                <a:gridCol w="2429933">
                  <a:extLst>
                    <a:ext uri="{9D8B030D-6E8A-4147-A177-3AD203B41FA5}">
                      <a16:colId xmlns:a16="http://schemas.microsoft.com/office/drawing/2014/main" val="250539299"/>
                    </a:ext>
                  </a:extLst>
                </a:gridCol>
              </a:tblGrid>
              <a:tr h="669658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اسم الشيء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/>
                        <a:t>التقدير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800" dirty="0"/>
                        <a:t>الكتلة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981096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22453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893579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02314"/>
                  </a:ext>
                </a:extLst>
              </a:tr>
              <a:tr h="503765">
                <a:tc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418888"/>
                  </a:ext>
                </a:extLst>
              </a:tr>
            </a:tbl>
          </a:graphicData>
        </a:graphic>
      </p:graphicFrame>
      <p:pic>
        <p:nvPicPr>
          <p:cNvPr id="2050" name="Picture 2" descr="ÙØªÙØ¬Ø© Ø¨Ø­Ø« Ø§ÙØµÙØ± Ø¹Ù Ø§Ø¯ÙØ§Øª ÙØ¯Ø±Ø³ÙØ©">
            <a:extLst>
              <a:ext uri="{FF2B5EF4-FFF2-40B4-BE49-F238E27FC236}">
                <a16:creationId xmlns:a16="http://schemas.microsoft.com/office/drawing/2014/main" id="{D94B64E5-8FE6-4836-B4C3-F1ACC1D8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6" y="2180492"/>
            <a:ext cx="4015726" cy="38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65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2D54-54B0-4BE1-BA17-4EDC46B2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BH" dirty="0"/>
              <a:t>قم بحل ورقة النشاط بهدوء في مكانك ثم سنناقش الإجابات بشكل جماعي: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FCD9-328B-437F-B543-C051E62AF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437658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2F91-0964-4C5A-81BD-610DD044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BH" dirty="0"/>
              <a:t>قم بحل تمارين في ورقة النشاط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32688-2868-42B6-B72C-3B6288FC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BH" dirty="0"/>
              <a:t>سنقوم بحل التمريين مع بعضنا البعض </a:t>
            </a:r>
          </a:p>
          <a:p>
            <a:pPr marL="0" indent="0" algn="r" rtl="1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5074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B3C5-5255-4664-970A-2D13BB9F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BH" dirty="0"/>
              <a:t>ورقة النشاط: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A1CCD4-DD79-49F3-AE4C-79A3B4582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016" y="1690688"/>
            <a:ext cx="10707783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19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9EA2B6-FA16-4496-BAC1-ED6180C9B8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517208"/>
            <a:ext cx="11323283" cy="20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9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82F1B-C2CA-44C2-8CC4-8885DE2A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97671"/>
          </a:xfrm>
        </p:spPr>
        <p:txBody>
          <a:bodyPr>
            <a:normAutofit/>
          </a:bodyPr>
          <a:lstStyle/>
          <a:p>
            <a:pPr algn="r"/>
            <a:r>
              <a:rPr lang="ar-BH" dirty="0"/>
              <a:t>ال</a:t>
            </a:r>
            <a:r>
              <a:rPr lang="ar-SA" dirty="0"/>
              <a:t>أهداف</a:t>
            </a:r>
            <a:r>
              <a:rPr lang="ar-BH" dirty="0"/>
              <a:t> :</a:t>
            </a:r>
            <a:br>
              <a:rPr lang="ar-SA" dirty="0"/>
            </a:br>
            <a:r>
              <a:rPr lang="ar-SA" dirty="0"/>
              <a:t>-</a:t>
            </a:r>
            <a:r>
              <a:rPr lang="ar-BH" dirty="0"/>
              <a:t> أن يقدر الطالب الكتلة</a:t>
            </a:r>
            <a:r>
              <a:rPr lang="ar-SA" dirty="0"/>
              <a:t> </a:t>
            </a:r>
            <a:r>
              <a:rPr lang="ar-BH" dirty="0"/>
              <a:t>بشكل صحيح </a:t>
            </a:r>
            <a:br>
              <a:rPr lang="ar-SA" dirty="0"/>
            </a:br>
            <a:r>
              <a:rPr lang="ar-SA" dirty="0"/>
              <a:t>- أن يقيس </a:t>
            </a:r>
            <a:r>
              <a:rPr lang="ar-BH" dirty="0"/>
              <a:t>الطالب الكتلة بشكل </a:t>
            </a:r>
            <a:r>
              <a:rPr lang="ar-SA" dirty="0"/>
              <a:t>دقيق</a:t>
            </a:r>
            <a:r>
              <a:rPr lang="ar-BH" dirty="0"/>
              <a:t> </a:t>
            </a:r>
          </a:p>
        </p:txBody>
      </p:sp>
      <p:pic>
        <p:nvPicPr>
          <p:cNvPr id="3074" name="Picture 2" descr="ÙØªÙØ¬Ø© Ø¨Ø­Ø« Ø§ÙØµÙØ± Ø¹Ù ÙÙØ²Ø§Ù">
            <a:extLst>
              <a:ext uri="{FF2B5EF4-FFF2-40B4-BE49-F238E27FC236}">
                <a16:creationId xmlns:a16="http://schemas.microsoft.com/office/drawing/2014/main" id="{4559CB18-175B-4EC9-91A4-69161472FB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92" y="2770461"/>
            <a:ext cx="3336388" cy="333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676C1-B697-4180-A7FD-E07ED4BDC8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360759"/>
            <a:ext cx="10245090" cy="15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76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53682-7F4A-4CA3-8944-9CAEC61B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BH" b="1" dirty="0"/>
              <a:t>النشاط الختامي: </a:t>
            </a:r>
            <a:r>
              <a:rPr lang="ar-BH" dirty="0"/>
              <a:t>كم برتقالة </a:t>
            </a:r>
            <a:r>
              <a:rPr lang="ar-SA" dirty="0"/>
              <a:t>علينا </a:t>
            </a:r>
            <a:r>
              <a:rPr lang="ar-BH" dirty="0"/>
              <a:t>وضعها على الميزان حتى يصل الوزن إلى 2  كيلوغرام</a:t>
            </a:r>
            <a:r>
              <a:rPr lang="ar-SA" dirty="0"/>
              <a:t> تقريبا؟</a:t>
            </a:r>
            <a:endParaRPr lang="ar-BH" dirty="0"/>
          </a:p>
        </p:txBody>
      </p:sp>
      <p:pic>
        <p:nvPicPr>
          <p:cNvPr id="4" name="Picture 2" descr="ÙØªÙØ¬Ø© Ø¨Ø­Ø« Ø§ÙØµÙØ± Ø¹Ù Ø§ÙÙÙØ²Ø§Ù Ø§ÙØ­Ø³Ø§Ø³">
            <a:extLst>
              <a:ext uri="{FF2B5EF4-FFF2-40B4-BE49-F238E27FC236}">
                <a16:creationId xmlns:a16="http://schemas.microsoft.com/office/drawing/2014/main" id="{7C7A7FCF-92BA-4925-8015-C75AB4A089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3" y="2389957"/>
            <a:ext cx="5238457" cy="347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9F3FB-4F7D-4C56-9D5A-892C1D23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BH" dirty="0"/>
              <a:t>أعطني بعض الأشياء التي تقاس كتلتها في الصف</a:t>
            </a:r>
          </a:p>
        </p:txBody>
      </p:sp>
      <p:pic>
        <p:nvPicPr>
          <p:cNvPr id="1026" name="Picture 2" descr="ÙØªÙØ¬Ø© Ø¨Ø­Ø« Ø§ÙØµÙØ± Ø¹Ù Ø§ÙØµÙ">
            <a:extLst>
              <a:ext uri="{FF2B5EF4-FFF2-40B4-BE49-F238E27FC236}">
                <a16:creationId xmlns:a16="http://schemas.microsoft.com/office/drawing/2014/main" id="{1A08DEE4-2A59-42DF-9E88-5554E67878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33" y="2094242"/>
            <a:ext cx="8807434" cy="41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6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5283-2950-4252-87EB-283CB97B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BH" dirty="0"/>
              <a:t>أي أداة من هذه الأدوات تقاس بها الكتلة ؟</a:t>
            </a:r>
          </a:p>
        </p:txBody>
      </p:sp>
      <p:pic>
        <p:nvPicPr>
          <p:cNvPr id="4" name="Picture 4" descr="ÙØªÙØ¬Ø© Ø¨Ø­Ø« Ø§ÙØµÙØ± Ø¹Ù ÙÙÙØ§Ø³ Ø§ÙØ³ÙØ§Ø¦Ù">
            <a:extLst>
              <a:ext uri="{FF2B5EF4-FFF2-40B4-BE49-F238E27FC236}">
                <a16:creationId xmlns:a16="http://schemas.microsoft.com/office/drawing/2014/main" id="{44C76155-8294-40B9-98F0-14ABF6DCAB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24" y="2239449"/>
            <a:ext cx="3756155" cy="301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ÙØªÙØ¬Ø© Ø¨Ø­Ø« Ø§ÙØµÙØ± Ø¹Ù Ø´Ø±ÙØ· ÙØªØ±Ù">
            <a:extLst>
              <a:ext uri="{FF2B5EF4-FFF2-40B4-BE49-F238E27FC236}">
                <a16:creationId xmlns:a16="http://schemas.microsoft.com/office/drawing/2014/main" id="{F5A3E9B1-C59B-4CF2-92E6-1AAC91A7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02" y="2475732"/>
            <a:ext cx="3693042" cy="24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ÙØªÙØ¬Ø© Ø¨Ø­Ø« Ø§ÙØµÙØ± Ø¹Ù ÙÙØ²Ø§Ù">
            <a:extLst>
              <a:ext uri="{FF2B5EF4-FFF2-40B4-BE49-F238E27FC236}">
                <a16:creationId xmlns:a16="http://schemas.microsoft.com/office/drawing/2014/main" id="{E0DD261B-74A8-4B03-BC73-AB4D8819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2" y="2018468"/>
            <a:ext cx="3188640" cy="346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4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082A-9F61-404B-AE6F-4C22FA8F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BH" dirty="0"/>
              <a:t>ما هي الأدوات التي تقاس بها الكتلة؟</a:t>
            </a:r>
          </a:p>
        </p:txBody>
      </p:sp>
      <p:pic>
        <p:nvPicPr>
          <p:cNvPr id="4" name="Picture 2" descr="ÙØªÙØ¬Ø© Ø¨Ø­Ø« Ø§ÙØµÙØ± Ø¹Ù ÙÙØ²Ø§Ù">
            <a:extLst>
              <a:ext uri="{FF2B5EF4-FFF2-40B4-BE49-F238E27FC236}">
                <a16:creationId xmlns:a16="http://schemas.microsoft.com/office/drawing/2014/main" id="{4C496C9C-D6BD-4EE7-BC9E-CC0FE0B24E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38254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ÙØªÙØ¬Ø© Ø¨Ø­Ø« Ø§ÙØµÙØ± Ø¹Ù ÙÙØ²Ø§Ù">
            <a:extLst>
              <a:ext uri="{FF2B5EF4-FFF2-40B4-BE49-F238E27FC236}">
                <a16:creationId xmlns:a16="http://schemas.microsoft.com/office/drawing/2014/main" id="{3BFA95D9-789C-4B27-BADF-5260997A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70" y="2487908"/>
            <a:ext cx="3316459" cy="359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ÙØªÙØ¬Ø© Ø¨Ø­Ø« Ø§ÙØµÙØ± Ø¹Ù Ø§ÙÙÙØ²Ø§Ù Ø§ÙØ­Ø³Ø§Ø³">
            <a:extLst>
              <a:ext uri="{FF2B5EF4-FFF2-40B4-BE49-F238E27FC236}">
                <a16:creationId xmlns:a16="http://schemas.microsoft.com/office/drawing/2014/main" id="{3EB58C7F-073F-4D00-8F52-6C9BFA491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305" y="2743200"/>
            <a:ext cx="3754779" cy="334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7205-0879-4305-9ACE-DDCB0F3B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BH" dirty="0"/>
              <a:t>ما هي الوحدات التي تستخدم في قياس الكتلة؟</a:t>
            </a:r>
          </a:p>
        </p:txBody>
      </p:sp>
      <p:pic>
        <p:nvPicPr>
          <p:cNvPr id="5122" name="Picture 2" descr="ÙØªÙØ¬Ø© Ø¨Ø­Ø« Ø§ÙØµÙØ± Ø¹Ù Ø§ÙÙÙØ²Ø§Ù ÙÙÙØ§Ø³ Ø§ÙÙØ²Ù">
            <a:extLst>
              <a:ext uri="{FF2B5EF4-FFF2-40B4-BE49-F238E27FC236}">
                <a16:creationId xmlns:a16="http://schemas.microsoft.com/office/drawing/2014/main" id="{ABB91155-961B-404E-A6D1-941E15DE1A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1" y="2221865"/>
            <a:ext cx="5061749" cy="428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ÙØªÙØ¬Ø© Ø¨Ø­Ø« Ø§ÙØµÙØ± Ø¹Ù Ø®ÙÙØ±Ø©">
            <a:extLst>
              <a:ext uri="{FF2B5EF4-FFF2-40B4-BE49-F238E27FC236}">
                <a16:creationId xmlns:a16="http://schemas.microsoft.com/office/drawing/2014/main" id="{524EFBC7-2172-4C47-9619-40D5FB59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65" y="1542721"/>
            <a:ext cx="4021455" cy="496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742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97205-0879-4305-9ACE-DDCB0F3B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BH" dirty="0"/>
              <a:t>كم غراما في الكيلوغرام الواحد؟</a:t>
            </a:r>
          </a:p>
        </p:txBody>
      </p:sp>
      <p:pic>
        <p:nvPicPr>
          <p:cNvPr id="1026" name="Picture 2" descr="ÙØªÙØ¬Ø© Ø¨Ø­Ø« Ø§ÙØµÙØ± Ø¹Ù Ø®ÙØ³ Ø¨Ø±ØªÙØ§ÙØ§Øª">
            <a:extLst>
              <a:ext uri="{FF2B5EF4-FFF2-40B4-BE49-F238E27FC236}">
                <a16:creationId xmlns:a16="http://schemas.microsoft.com/office/drawing/2014/main" id="{55AD9B38-EF98-4768-B9FF-EA502F3F79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548" y="3978810"/>
            <a:ext cx="1520708" cy="11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ÙØªÙØ¬Ø© Ø¨Ø­Ø« Ø§ÙØµÙØ± Ø¹Ù Ø®ÙØ³ Ø¨Ø±ØªÙØ§ÙØ§Øª">
            <a:extLst>
              <a:ext uri="{FF2B5EF4-FFF2-40B4-BE49-F238E27FC236}">
                <a16:creationId xmlns:a16="http://schemas.microsoft.com/office/drawing/2014/main" id="{76377D68-A0C4-4F8D-BC7D-B8DC78EF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81" y="3978810"/>
            <a:ext cx="1520708" cy="11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ÙØªÙØ¬Ø© Ø¨Ø­Ø« Ø§ÙØµÙØ± Ø¹Ù Ø®ÙØ³ Ø¨Ø±ØªÙØ§ÙØ§Øª">
            <a:extLst>
              <a:ext uri="{FF2B5EF4-FFF2-40B4-BE49-F238E27FC236}">
                <a16:creationId xmlns:a16="http://schemas.microsoft.com/office/drawing/2014/main" id="{75CF1780-2C07-42DB-B08F-89398C292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14" y="3926705"/>
            <a:ext cx="1520708" cy="11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ÙØªÙØ¬Ø© Ø¨Ø­Ø« Ø§ÙØµÙØ± Ø¹Ù Ø®ÙØ³ Ø¨Ø±ØªÙØ§ÙØ§Øª">
            <a:extLst>
              <a:ext uri="{FF2B5EF4-FFF2-40B4-BE49-F238E27FC236}">
                <a16:creationId xmlns:a16="http://schemas.microsoft.com/office/drawing/2014/main" id="{34497042-3995-43F1-B63A-119500786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922" y="3978811"/>
            <a:ext cx="1520708" cy="11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ÙØªÙØ¬Ø© Ø¨Ø­Ø« Ø§ÙØµÙØ± Ø¹Ù Ø®ÙØ³ Ø¨Ø±ØªÙØ§ÙØ§Øª">
            <a:extLst>
              <a:ext uri="{FF2B5EF4-FFF2-40B4-BE49-F238E27FC236}">
                <a16:creationId xmlns:a16="http://schemas.microsoft.com/office/drawing/2014/main" id="{48020D0B-0A39-4728-93B6-CB74861AB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030" y="3978812"/>
            <a:ext cx="1520708" cy="11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ÙØªÙØ¬Ø© Ø¨Ø­Ø« Ø§ÙØµÙØ± Ø¹Ù Ø®ÙØ³ Ø¨Ø±ØªÙØ§ÙØ§Øª">
            <a:extLst>
              <a:ext uri="{FF2B5EF4-FFF2-40B4-BE49-F238E27FC236}">
                <a16:creationId xmlns:a16="http://schemas.microsoft.com/office/drawing/2014/main" id="{AED7670B-C6C9-4398-9EC2-6465167B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030" y="2070544"/>
            <a:ext cx="1520708" cy="11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1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8550-C7F9-43D4-87EF-C180DA7E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BH" dirty="0"/>
              <a:t>كم غراما في الكيلوغرام الواحد؟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EDF3C-C9E7-4FE9-AC42-8146B0EF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12557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ED08-CB66-428A-89E8-29C450670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ا</a:t>
            </a:r>
            <a:r>
              <a:rPr lang="ar-BH" dirty="0"/>
              <a:t>ختر الوحدة المناسبة لقياس كتلة  كل مما يأتي:</a:t>
            </a:r>
          </a:p>
        </p:txBody>
      </p:sp>
      <p:pic>
        <p:nvPicPr>
          <p:cNvPr id="6146" name="Picture 2" descr="ÙØªÙØ¬Ø© Ø¨Ø­Ø« Ø§ÙØµÙØ± Ø¹Ù Ø³ÙØ±">
            <a:extLst>
              <a:ext uri="{FF2B5EF4-FFF2-40B4-BE49-F238E27FC236}">
                <a16:creationId xmlns:a16="http://schemas.microsoft.com/office/drawing/2014/main" id="{D6AB47A0-98FB-43FA-9938-46C6D5A93A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22" y="2000749"/>
            <a:ext cx="6842461" cy="35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17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197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وحدات قياس الكتلة</vt:lpstr>
      <vt:lpstr>الأهداف : - أن يقدر الطالب الكتلة بشكل صحيح  - أن يقيس الطالب الكتلة بشكل دقيق </vt:lpstr>
      <vt:lpstr>أعطني بعض الأشياء التي تقاس كتلتها في الصف</vt:lpstr>
      <vt:lpstr>أي أداة من هذه الأدوات تقاس بها الكتلة ؟</vt:lpstr>
      <vt:lpstr>ما هي الأدوات التي تقاس بها الكتلة؟</vt:lpstr>
      <vt:lpstr>ما هي الوحدات التي تستخدم في قياس الكتلة؟</vt:lpstr>
      <vt:lpstr>كم غراما في الكيلوغرام الواحد؟</vt:lpstr>
      <vt:lpstr>كم غراما في الكيلوغرام الواحد؟</vt:lpstr>
      <vt:lpstr>اختر الوحدة المناسبة لقياس كتلة  كل مما يأتي:</vt:lpstr>
      <vt:lpstr>اختر الوحدة المناسبة لقياس كتلة  كل مما يأتي:</vt:lpstr>
      <vt:lpstr>اختر الوحدة المناسبة لقياس كتلة  كل مما يأتي:</vt:lpstr>
      <vt:lpstr>اختر الوحدة المناسبة لقياس كتلة  كل مما يأتي:</vt:lpstr>
      <vt:lpstr>اختر الوحدة المناسبة لقياس كتلة  كل مما يأتي:</vt:lpstr>
      <vt:lpstr>أربعة أشخاص يريدون ركوب المصعد على أن يكون مجموع أوزانهم أقل من 250   كيلو غرام  لكي لا يتعطل المصعد. </vt:lpstr>
      <vt:lpstr>اختر بعض الأشياء في الصف وقم بتقدير ثم قياس وزنها.</vt:lpstr>
      <vt:lpstr>قم بحل ورقة النشاط بهدوء في مكانك ثم سنناقش الإجابات بشكل جماعي:</vt:lpstr>
      <vt:lpstr>قم بحل تمارين في ورقة النشاط  </vt:lpstr>
      <vt:lpstr>ورقة النشاط:</vt:lpstr>
      <vt:lpstr>PowerPoint Presentation</vt:lpstr>
      <vt:lpstr>PowerPoint Presentation</vt:lpstr>
      <vt:lpstr>النشاط الختامي: كم برتقالة علينا وضعها على الميزان حتى يصل الوزن إلى 2  كيلوغرام تقريبا؟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وحدات قياس الكتلة</dc:title>
  <dc:creator>user</dc:creator>
  <cp:lastModifiedBy>user</cp:lastModifiedBy>
  <cp:revision>31</cp:revision>
  <dcterms:created xsi:type="dcterms:W3CDTF">2018-04-20T02:42:58Z</dcterms:created>
  <dcterms:modified xsi:type="dcterms:W3CDTF">2018-05-15T20:04:42Z</dcterms:modified>
</cp:coreProperties>
</file>